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kant\My%20Documents\fastweb.com\Publicity\Quick%20Reference%20Guide\Basic%20QRG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Average Lifetime Earnings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Data!$C$3</c:f>
              <c:strCache>
                <c:ptCount val="1"/>
                <c:pt idx="0">
                  <c:v>Average Lifetime Earnings for Full-Time Workers Age 25-64 (2007)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70C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Data!$A$4:$A$11</c:f>
              <c:strCache>
                <c:ptCount val="8"/>
                <c:pt idx="0">
                  <c:v>High School Dropout</c:v>
                </c:pt>
                <c:pt idx="1">
                  <c:v>High School Graduate</c:v>
                </c:pt>
                <c:pt idx="2">
                  <c:v>Some College, No Degree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Doctorate (Ph.D.)</c:v>
                </c:pt>
                <c:pt idx="7">
                  <c:v>Professional Degree</c:v>
                </c:pt>
              </c:strCache>
            </c:strRef>
          </c:cat>
          <c:val>
            <c:numRef>
              <c:f>Data!$C$4:$C$11</c:f>
              <c:numCache>
                <c:formatCode>"$"#,##0</c:formatCode>
                <c:ptCount val="8"/>
                <c:pt idx="0">
                  <c:v>1102120</c:v>
                </c:pt>
                <c:pt idx="1">
                  <c:v>1531400</c:v>
                </c:pt>
                <c:pt idx="2">
                  <c:v>1863040</c:v>
                </c:pt>
                <c:pt idx="3">
                  <c:v>1920680</c:v>
                </c:pt>
                <c:pt idx="4">
                  <c:v>2742160</c:v>
                </c:pt>
                <c:pt idx="5">
                  <c:v>3337800</c:v>
                </c:pt>
                <c:pt idx="6">
                  <c:v>4449440</c:v>
                </c:pt>
                <c:pt idx="7">
                  <c:v>5612760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4182912"/>
        <c:axId val="65865216"/>
      </c:barChart>
      <c:catAx>
        <c:axId val="64182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5865216"/>
        <c:crosses val="autoZero"/>
        <c:auto val="1"/>
        <c:lblAlgn val="ctr"/>
        <c:lblOffset val="100"/>
        <c:noMultiLvlLbl val="0"/>
      </c:catAx>
      <c:valAx>
        <c:axId val="65865216"/>
        <c:scaling>
          <c:orientation val="minMax"/>
        </c:scaling>
        <c:delete val="1"/>
        <c:axPos val="b"/>
        <c:numFmt formatCode="&quot;$&quot;#,##0" sourceLinked="1"/>
        <c:majorTickMark val="out"/>
        <c:minorTickMark val="none"/>
        <c:tickLblPos val="none"/>
        <c:crossAx val="641829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8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9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9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6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4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7B45-064E-4CD9-A753-453E6FFE54E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8517-0FAE-4CBA-818D-411ABDE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47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web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219200"/>
            <a:ext cx="7086600" cy="4572000"/>
          </a:xfrm>
          <a:prstGeom prst="rect">
            <a:avLst/>
          </a:prstGeom>
          <a:solidFill>
            <a:srgbClr val="7CA1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0" y="2568575"/>
            <a:ext cx="61722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</a:rPr>
              <a:t>Important </a:t>
            </a:r>
            <a:r>
              <a:rPr lang="en-US" altLang="en-US" b="1" dirty="0" smtClean="0">
                <a:solidFill>
                  <a:schemeClr val="bg1"/>
                </a:solidFill>
              </a:rPr>
              <a:t>College Facts for Students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 get to do amazing things and to train for a job you will enjoy. There are many activities on college campuses.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 will meet smart and interesting people and make lifelong friends.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At college, it is cool to be smart. You will learn how to think and express yourself more clearly and solve important problems. You will become more confident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10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College is a Lot of Fun!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11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Equal Opportunity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0668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400" i="1" dirty="0" smtClean="0">
                <a:solidFill>
                  <a:schemeClr val="bg1"/>
                </a:solidFill>
              </a:rPr>
              <a:t>	</a:t>
            </a:r>
            <a:br>
              <a:rPr lang="en-US" altLang="en-US" sz="2400" i="1" dirty="0" smtClean="0">
                <a:solidFill>
                  <a:schemeClr val="bg1"/>
                </a:solidFill>
              </a:rPr>
            </a:br>
            <a:r>
              <a:rPr lang="en-US" altLang="en-US" sz="2400" i="1" dirty="0" smtClean="0">
                <a:solidFill>
                  <a:schemeClr val="bg1"/>
                </a:solidFill>
              </a:rPr>
              <a:t/>
            </a:r>
            <a:br>
              <a:rPr lang="en-US" altLang="en-US" sz="2400" i="1" dirty="0" smtClean="0">
                <a:solidFill>
                  <a:schemeClr val="bg1"/>
                </a:solidFill>
              </a:rPr>
            </a:br>
            <a:r>
              <a:rPr lang="en-US" altLang="en-US" sz="2400" i="1" dirty="0" smtClean="0">
                <a:solidFill>
                  <a:schemeClr val="bg1"/>
                </a:solidFill>
                <a:latin typeface="Century Schoolbook" pitchFamily="18" charset="0"/>
              </a:rPr>
              <a:t>In our democracy every young person should have an equal opportunity to obtain a higher education, regardless of his station in life or financial means.</a:t>
            </a:r>
          </a:p>
          <a:p>
            <a:pPr algn="l"/>
            <a:r>
              <a:rPr lang="en-US" altLang="en-US" sz="2000" i="1" dirty="0" smtClean="0">
                <a:solidFill>
                  <a:schemeClr val="bg1"/>
                </a:solidFill>
                <a:latin typeface="Century Schoolbook" pitchFamily="18" charset="0"/>
              </a:rPr>
              <a:t/>
            </a:r>
            <a:br>
              <a:rPr lang="en-US" altLang="en-US" sz="2000" i="1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  <a:t>– President John F. Kennedy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pic>
        <p:nvPicPr>
          <p:cNvPr id="12" name="Content Placeholder 6" descr="John_F_Kennedy-749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600200"/>
            <a:ext cx="2762250" cy="3667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12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Famous College Graduates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57200" y="10668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Kareem Abdul-Jabbar – UCLA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Bill Clinton – Georgetown 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Hillary Clinton – Wellesley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Bill Cosby – Temple University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Gloria Estefan – Univ. of Miami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Jodie Foster – Yale  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Louis Gossett, Jr. – NYU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Hugh Hefner – Univ. of Illinois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Magic Johnson – Michigan St.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Tommy Lee Jones – Harvard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John F. Kennedy – Harvard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Martin Luther King Jr. – BU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Spike Lee – Morehouse, NYU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4648200" y="1066800"/>
            <a:ext cx="41148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Jay Leno – Emerson College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David Letterman – Ball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Bill Nye – Bridgewater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Shaquille O'Neal – LSU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Barack Obama – Occidental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Natalie Portman – Harvard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Colin Powell – CUNY, GWU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Ronald Reagan – Eureka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J. K. Rowling – Univ. of Exeter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Sonia Sotomayor – Princeton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Julia Stiles – Columbia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Sigourney Weaver – Stanford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</a:rPr>
              <a:t>Oprah Winfrey – Tenn. State</a:t>
            </a:r>
          </a:p>
          <a:p>
            <a:endParaRPr lang="en-US" altLang="en-US" sz="2000" dirty="0" smtClean="0">
              <a:solidFill>
                <a:schemeClr val="bg1"/>
              </a:solidFill>
            </a:endParaRPr>
          </a:p>
          <a:p>
            <a:endParaRPr lang="en-US" altLang="en-US" sz="2000" dirty="0" smtClean="0"/>
          </a:p>
          <a:p>
            <a:endParaRPr lang="en-US" alt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Student financial aid helps you pay the college bills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Five types of student financial aid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Scholarships are about more than just money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How do you find scholarships?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How do you apply for scholarships?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How do you apply for need-based aid?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Pitfalls: Beware of scholarship scams!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13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How Do You Pay for College?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14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Covering College Costs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668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1" charset="2"/>
              <a:buNone/>
            </a:pPr>
            <a:endParaRPr lang="en-US" altLang="en-US" sz="20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>
              <a:buFont typeface="Wingdings" pitchFamily="1" charset="2"/>
              <a:buNone/>
            </a:pPr>
            <a:endParaRPr lang="en-US" altLang="en-US" sz="20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>
              <a:buFont typeface="Wingdings" pitchFamily="1" charset="2"/>
              <a:buNone/>
            </a:pPr>
            <a:endParaRPr lang="en-US" altLang="en-US" sz="20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>
              <a:buFont typeface="Wingdings" pitchFamily="1" charset="2"/>
              <a:buNone/>
            </a:pPr>
            <a:endParaRPr lang="en-US" altLang="en-US" sz="20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r>
              <a:rPr lang="en-US" altLang="en-US" sz="2400" i="1" dirty="0" smtClean="0">
                <a:solidFill>
                  <a:schemeClr val="bg1"/>
                </a:solidFill>
                <a:latin typeface="Century Schoolbook" pitchFamily="18" charset="0"/>
              </a:rPr>
              <a:t>Education costs money, but then so does ignorance.</a:t>
            </a:r>
            <a:endParaRPr lang="en-US" altLang="en-US" sz="2400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  <a:t/>
            </a:r>
            <a:b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  <a:t>– Sir Claus Moser</a:t>
            </a:r>
          </a:p>
          <a:p>
            <a:pPr>
              <a:buFont typeface="Wingdings" pitchFamily="1" charset="2"/>
              <a:buNone/>
            </a:pPr>
            <a:endParaRPr lang="en-US" altLang="en-US" sz="20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49" y="1676400"/>
            <a:ext cx="301148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College isn’t as expensive as you might think.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There’s a lot of money available to help you pay for college.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Student financial aid will help you bridge the gap between college costs and what you and your family can afford to pay.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Student aid includes money from the federal and state government, </a:t>
            </a:r>
            <a:r>
              <a:rPr lang="en-US" altLang="en-US" sz="2800" dirty="0" smtClean="0">
                <a:solidFill>
                  <a:schemeClr val="bg1"/>
                </a:solidFill>
              </a:rPr>
              <a:t>from colleges </a:t>
            </a:r>
            <a:r>
              <a:rPr lang="en-US" altLang="en-US" sz="2800" dirty="0" smtClean="0">
                <a:solidFill>
                  <a:schemeClr val="bg1"/>
                </a:solidFill>
              </a:rPr>
              <a:t>themselves, and scholarships from foundations, private organizations and companies.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15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Student Financial Aid Pays the Bills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Gift aid, such as 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grants</a:t>
            </a:r>
            <a:r>
              <a:rPr lang="en-US" altLang="en-US" sz="2800" dirty="0" smtClean="0">
                <a:solidFill>
                  <a:schemeClr val="bg1"/>
                </a:solidFill>
              </a:rPr>
              <a:t> and 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scholarships</a:t>
            </a:r>
            <a:r>
              <a:rPr lang="en-US" altLang="en-US" sz="2800" dirty="0" smtClean="0">
                <a:solidFill>
                  <a:schemeClr val="bg1"/>
                </a:solidFill>
              </a:rPr>
              <a:t>, which is free money that does not need to be repaid.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Student employment, such as part-time 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work-study jobs</a:t>
            </a:r>
            <a:r>
              <a:rPr lang="en-US" altLang="en-US" sz="2800" dirty="0" smtClean="0">
                <a:solidFill>
                  <a:schemeClr val="bg1"/>
                </a:solidFill>
              </a:rPr>
              <a:t>, which lets you earn as you learn.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Student loans</a:t>
            </a:r>
            <a:r>
              <a:rPr lang="en-US" altLang="en-US" sz="2800" dirty="0" smtClean="0">
                <a:solidFill>
                  <a:schemeClr val="bg1"/>
                </a:solidFill>
              </a:rPr>
              <a:t>, which is money that is repaid over several years, usually with interest.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Education tax benefits, such as the 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Hope Scholarship </a:t>
            </a:r>
            <a:r>
              <a:rPr lang="en-US" altLang="en-US" sz="2800" dirty="0" smtClean="0">
                <a:solidFill>
                  <a:schemeClr val="bg1"/>
                </a:solidFill>
              </a:rPr>
              <a:t>tax credit, which is money you get by filing a federal income tax return, even if you don’t owe any taxes.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Military student aid, such as 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ROTC</a:t>
            </a:r>
            <a:r>
              <a:rPr lang="en-US" altLang="en-US" sz="2800" dirty="0" smtClean="0">
                <a:solidFill>
                  <a:schemeClr val="bg1"/>
                </a:solidFill>
              </a:rPr>
              <a:t> and the 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GI Bill</a:t>
            </a:r>
            <a:r>
              <a:rPr lang="en-US" altLang="en-US" sz="2800" dirty="0" smtClean="0">
                <a:solidFill>
                  <a:schemeClr val="bg1"/>
                </a:solidFill>
              </a:rPr>
              <a:t>, where you earn money for your education in exchange for service in the United States Armed Forces.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16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Five Types of Student Financial Aid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</a:rPr>
              <a:t>Grants and scholarships are better than student loans because you don’t have to pay them back!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Some funds are awarded based on financial need (the difference between the costs and ability to pay)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Some funds are based on academic, artistic or athletic merit or other skills and activities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Some funds are based on unusual criteria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</a:rPr>
              <a:t>Creating a prom costume out of duct tape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</a:rPr>
              <a:t>A scholarship for left-handed students 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</a:rPr>
              <a:t>A scholarship for students with a last name of </a:t>
            </a:r>
            <a:r>
              <a:rPr lang="en-US" sz="1800" dirty="0" err="1">
                <a:solidFill>
                  <a:schemeClr val="bg1"/>
                </a:solidFill>
              </a:rPr>
              <a:t>Zolp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17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The Best Type of Student Aid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18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College is a Passport to the Future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0668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1" charset="2"/>
              <a:buNone/>
            </a:pPr>
            <a:endParaRPr lang="en-US" altLang="en-US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>
              <a:buFont typeface="Wingdings" pitchFamily="1" charset="2"/>
              <a:buNone/>
            </a:pPr>
            <a:endParaRPr lang="en-US" altLang="en-US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r>
              <a:rPr lang="en-US" altLang="en-US" sz="2400" i="1" dirty="0" smtClean="0">
                <a:solidFill>
                  <a:schemeClr val="bg1"/>
                </a:solidFill>
                <a:latin typeface="Century Schoolbook" pitchFamily="18" charset="0"/>
              </a:rPr>
              <a:t>Education is our passport to the future, for tomorrow belongs to the people who prepare for it today.</a:t>
            </a:r>
            <a:endParaRPr lang="en-US" altLang="en-US" sz="2400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endParaRPr lang="en-US" altLang="en-US" sz="1200" dirty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entury Schoolbook" pitchFamily="18" charset="0"/>
              </a:rPr>
              <a:t>– Malcolm X</a:t>
            </a:r>
          </a:p>
          <a:p>
            <a:pPr>
              <a:buFont typeface="Wingdings" pitchFamily="1" charset="2"/>
              <a:buNone/>
            </a:pPr>
            <a:endParaRPr lang="en-US" altLang="en-US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2" name="Content Placeholder 8" descr="Malcolm_X_NYWTS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975" y="1417638"/>
            <a:ext cx="3651250" cy="4175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</a:rPr>
              <a:t>The organizations that award scholarships are focused on more than just giving away money. 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</a:rPr>
              <a:t>They want to eliminate barriers to college success. 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</a:rPr>
              <a:t>Many try to build a community of their scholarship recipients.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You will meet people just like yourself and make lifelong friends.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You get someone to talk to, someone you can trust.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19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More Than Just Money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Why Should You Go To College?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bg1"/>
                </a:solidFill>
              </a:rPr>
              <a:t>College is the pathway to success and a better life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bg1"/>
                </a:solidFill>
              </a:rPr>
              <a:t>College graduates earn more money and get better jobs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bg1"/>
                </a:solidFill>
              </a:rPr>
              <a:t>Unemployment rates are lower for college graduates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bg1"/>
                </a:solidFill>
              </a:rPr>
              <a:t>College will help you help your family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bg1"/>
                </a:solidFill>
              </a:rPr>
              <a:t>College is a lot of fun!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A Who’s Who of Famous College Graduates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How Do You Pay for College?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6" name="Title 19"/>
          <p:cNvSpPr txBox="1">
            <a:spLocks/>
          </p:cNvSpPr>
          <p:nvPr/>
        </p:nvSpPr>
        <p:spPr>
          <a:xfrm>
            <a:off x="457200" y="277091"/>
            <a:ext cx="6324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Overview</a:t>
            </a:r>
            <a:endParaRPr lang="en-US" alt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Use a 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free</a:t>
            </a:r>
            <a:r>
              <a:rPr lang="en-US" altLang="en-US" sz="2800" dirty="0" smtClean="0">
                <a:solidFill>
                  <a:schemeClr val="bg1"/>
                </a:solidFill>
              </a:rPr>
              <a:t> online scholarship match service like </a:t>
            </a:r>
            <a:r>
              <a:rPr lang="en-US" altLang="en-US" sz="2800" dirty="0" smtClean="0">
                <a:solidFill>
                  <a:schemeClr val="bg1"/>
                </a:solidFill>
                <a:hlinkClick r:id="rId3"/>
              </a:rPr>
              <a:t>www.Fastweb.com</a:t>
            </a:r>
            <a:r>
              <a:rPr lang="en-US" altLang="en-US" sz="2800" dirty="0" smtClean="0">
                <a:solidFill>
                  <a:schemeClr val="bg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bg1"/>
                </a:solidFill>
              </a:rPr>
              <a:t>Fastweb matches your profiles personal characteristics against a very large database of scholarships, so you will see only those scholarships for which you are qualified.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bg1"/>
                </a:solidFill>
              </a:rPr>
              <a:t>The Fastweb database is updated daily, with automatic email notification of new awards that match your profile.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bg1"/>
                </a:solidFill>
              </a:rPr>
              <a:t>Fastweb also provides college resources such as information on financial aid, college admissions, internships and more.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20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How Do You Find Scholarships? 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Your guidance counselor might post information about scholarships outside his/her office or on the school web site.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Some guidance counselors publicize scholarships in the school bulletin or distribute scholarship booklets.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 can also find scholarships in books in your local public library or bookstore.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source of money for college</a:t>
            </a:r>
            <a:endParaRPr lang="en-US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21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More Ways to Find Scholarships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Start searching for scholarships as soon as possible.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There are scholarships with deadlines throughout the year, so the sooner you start searching, the more scholarships you will find.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There are even scholarships for children in the grades K-8 in addition to scholarships for high school students in grades 9-12.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Continue searching for scholarships after you are enrolled in college.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money for college</a:t>
            </a:r>
            <a:endParaRPr lang="en-US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22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Start Searching for Scholarships Now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</a:rPr>
              <a:t>After you locate the scholarships, you will need to submit an application to each scholarship.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Many scholarships require short essays, letters of recommendation and high school transcripts.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If you become a finalist, some scholarships will conduct an in-person or telephone interview. 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</a:rPr>
              <a:t>If you win the scholarship, the sponsor will hold the money until you have enrolled in college. They will then send a check to you and/or to the college to help you with your college costs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23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How Do You Apply for Scholarships?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Some scholarships are renewable, which means you get money every year you are in college.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Often, you will need to get good grades to keep the scholarship and send a short progress report to the sponsor once a year.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 might also need to get involved in community service or other activities.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24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Don’t Lose Your Scholarship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25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Knowledge is an Investment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57200" y="10668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1" charset="2"/>
              <a:buNone/>
            </a:pPr>
            <a:endParaRPr lang="en-US" altLang="en-US" sz="24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>
              <a:buFont typeface="Wingdings" pitchFamily="1" charset="2"/>
              <a:buNone/>
            </a:pPr>
            <a:endParaRPr lang="en-US" altLang="en-US" sz="24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r>
              <a:rPr lang="en-US" altLang="en-US" sz="2400" i="1" dirty="0" smtClean="0">
                <a:solidFill>
                  <a:schemeClr val="bg1"/>
                </a:solidFill>
                <a:latin typeface="Century Schoolbook" pitchFamily="18" charset="0"/>
              </a:rPr>
              <a:t>If a man empties his purse into his head, no one can take it from him. An investment in knowledge always pays the highest return.</a:t>
            </a:r>
          </a:p>
          <a:p>
            <a:pPr algn="l">
              <a:buFont typeface="Wingdings" pitchFamily="1" charset="2"/>
              <a:buNone/>
            </a:pPr>
            <a:endParaRPr lang="en-US" altLang="en-US" sz="1200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  <a:t>– Benjamin Franklin</a:t>
            </a:r>
            <a:endParaRPr lang="en-US" altLang="en-US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4" name="Content Placeholder 8" descr="Benjamin-Franklin-U.S.-$100-b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371600"/>
            <a:ext cx="4114800" cy="4210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Submit the Free Application for Federal Student Aid (FAFSA) online at </a:t>
            </a:r>
            <a:r>
              <a:rPr lang="en-US" sz="2200" u="sng" dirty="0">
                <a:solidFill>
                  <a:schemeClr val="bg1"/>
                </a:solidFill>
                <a:hlinkClick r:id="rId3"/>
              </a:rPr>
              <a:t>www.fafsa.ed.gov</a:t>
            </a:r>
            <a:r>
              <a:rPr lang="en-US" sz="2200" dirty="0">
                <a:solidFill>
                  <a:schemeClr val="bg1"/>
                </a:solidFill>
              </a:rPr>
              <a:t> to apply for need-based grants, loans and work-study.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The FAFSA is used to calculate your “expected family contribution” or EFC, a measure of your family’s annual ability to pay for college.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A lower EFC makes you eligible to receive more need-based financial aid, such as the Federal Pell Grant.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Financial Need = Cost of Attendance – EFC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Students with a lower EFC qualify for more financial aid.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Students with a zero EFC (mostly students with family income less than $30,000) have full financial need and qualify for even more financial aid to help pay for school.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26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How do you Apply for Need Based Aid?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</a:rPr>
              <a:t>Beware of scholarships that charge any kind of an application fee, even if it is just a few dollars.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Don't invest more than a postage stamp for information about scholarships or to apply for scholarships.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If you have to pay money to get money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it’s probably a scam.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</a:rPr>
              <a:t>Don’t give out your Social Security number, bank account number, credit card number or debit card number to any scholarship providers.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</a:rPr>
              <a:t>Nobody can guarantee that you will win a scholarship.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27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Beware of Scholarship Scams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28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The Function of The University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2954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1" charset="2"/>
              <a:buNone/>
            </a:pPr>
            <a:r>
              <a:rPr lang="en-US" altLang="en-US" sz="2100" i="1" dirty="0" smtClean="0">
                <a:solidFill>
                  <a:schemeClr val="bg1"/>
                </a:solidFill>
                <a:latin typeface="Century Schoolbook" pitchFamily="18" charset="0"/>
              </a:rPr>
              <a:t>The function of the university is not simply to teach bread-winning, or to furnish teachers for the public schools or to be a </a:t>
            </a:r>
            <a:r>
              <a:rPr lang="en-US" altLang="en-US" sz="2100" i="1" dirty="0" err="1" smtClean="0">
                <a:solidFill>
                  <a:schemeClr val="bg1"/>
                </a:solidFill>
                <a:latin typeface="Century Schoolbook" pitchFamily="18" charset="0"/>
              </a:rPr>
              <a:t>centre</a:t>
            </a:r>
            <a:r>
              <a:rPr lang="en-US" altLang="en-US" sz="2100" i="1" dirty="0" smtClean="0">
                <a:solidFill>
                  <a:schemeClr val="bg1"/>
                </a:solidFill>
                <a:latin typeface="Century Schoolbook" pitchFamily="18" charset="0"/>
              </a:rPr>
              <a:t> of polite society; it is, above all, to be the organ of that fine adjustment between real life and the growing knowledge of life, an adjustment which forms the secret of civilization.</a:t>
            </a:r>
            <a:br>
              <a:rPr lang="en-US" altLang="en-US" sz="2100" i="1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Century Schoolbook" pitchFamily="18" charset="0"/>
              </a:rPr>
              <a:t/>
            </a:r>
            <a:br>
              <a:rPr lang="en-US" altLang="en-US" sz="2400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  <a:t>– W.E.B. DuBois</a:t>
            </a:r>
            <a:b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  <a:t>   The Souls of Black Folk</a:t>
            </a:r>
            <a:endParaRPr lang="en-US" altLang="en-US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l"/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8352"/>
            <a:ext cx="37798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219200"/>
            <a:ext cx="7086600" cy="4572000"/>
          </a:xfrm>
          <a:prstGeom prst="rect">
            <a:avLst/>
          </a:prstGeom>
          <a:solidFill>
            <a:srgbClr val="7CA1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143000" y="2514600"/>
            <a:ext cx="70866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en-US" sz="6600" b="1" dirty="0" smtClean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220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College opens doors to opportunity and expands your horizons.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Graduating from college will be a source of pride because it is a great accomplishment.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 get to follow your dreams and determine your future!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3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Pathways to Success and a Better Life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4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6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College Graduates Earn More Money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266157"/>
              </p:ext>
            </p:extLst>
          </p:nvPr>
        </p:nvGraphicFramePr>
        <p:xfrm>
          <a:off x="452582" y="13716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chemeClr val="bg1"/>
                </a:solidFill>
              </a:rPr>
              <a:t>High school </a:t>
            </a:r>
            <a:r>
              <a:rPr lang="en-US" sz="3000" i="1" dirty="0">
                <a:solidFill>
                  <a:schemeClr val="bg1"/>
                </a:solidFill>
              </a:rPr>
              <a:t>graduates</a:t>
            </a:r>
            <a:r>
              <a:rPr lang="en-US" sz="3000" dirty="0">
                <a:solidFill>
                  <a:schemeClr val="bg1"/>
                </a:solidFill>
              </a:rPr>
              <a:t> earn $430,000 more over their lifetimes than high school </a:t>
            </a:r>
            <a:r>
              <a:rPr lang="en-US" sz="3000" i="1" dirty="0">
                <a:solidFill>
                  <a:schemeClr val="bg1"/>
                </a:solidFill>
              </a:rPr>
              <a:t>dropouts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chemeClr val="bg1"/>
                </a:solidFill>
              </a:rPr>
              <a:t>Double your income by graduating from college.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</a:rPr>
              <a:t>An Associate’s degree is worth $390,000 more than a high school diploma.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</a:rPr>
              <a:t>A Bachelor’s degree is worth $1.2 million more than a high school diploma.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</a:rPr>
              <a:t>A Doctorate (Ph.D.) is worth $1.7 million more than a Bachelor’s degree.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</a:rPr>
              <a:t>A Professional (law or medical) degree is worth $2.9 million more than a Bachelor’s degree.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5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Earn More Staying School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6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College is a Pathway to Opportunity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0668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1" charset="2"/>
              <a:buNone/>
            </a:pPr>
            <a:r>
              <a:rPr lang="en-US" altLang="en-US" sz="2400" i="1" dirty="0" smtClean="0">
                <a:solidFill>
                  <a:schemeClr val="bg1"/>
                </a:solidFill>
              </a:rPr>
              <a:t>	</a:t>
            </a:r>
            <a:br>
              <a:rPr lang="en-US" altLang="en-US" sz="2400" i="1" dirty="0" smtClean="0">
                <a:solidFill>
                  <a:schemeClr val="bg1"/>
                </a:solidFill>
              </a:rPr>
            </a:br>
            <a:r>
              <a:rPr lang="en-US" altLang="en-US" sz="2400" i="1" dirty="0" smtClean="0">
                <a:solidFill>
                  <a:schemeClr val="bg1"/>
                </a:solidFill>
              </a:rPr>
              <a:t/>
            </a:r>
            <a:br>
              <a:rPr lang="en-US" altLang="en-US" sz="2400" i="1" dirty="0" smtClean="0">
                <a:solidFill>
                  <a:schemeClr val="bg1"/>
                </a:solidFill>
              </a:rPr>
            </a:br>
            <a:r>
              <a:rPr lang="en-US" altLang="en-US" sz="2400" i="1" dirty="0" smtClean="0">
                <a:solidFill>
                  <a:schemeClr val="bg1"/>
                </a:solidFill>
                <a:latin typeface="Century Schoolbook" pitchFamily="18" charset="0"/>
              </a:rPr>
              <a:t>In a global economy where the most valuable skill you can sell is your knowledge, a good education is no longer just a pathway to opportunity – it is a prerequisite.</a:t>
            </a:r>
            <a:endParaRPr lang="en-US" altLang="en-US" sz="2400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endParaRPr lang="en-US" altLang="en-US" sz="1200" dirty="0">
              <a:solidFill>
                <a:schemeClr val="bg1"/>
              </a:solidFill>
              <a:latin typeface="Century Schoolbook" pitchFamily="18" charset="0"/>
            </a:endParaRPr>
          </a:p>
          <a:p>
            <a:pPr algn="l">
              <a:buFont typeface="Wingdings" pitchFamily="1" charset="2"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entury Schoolbook" pitchFamily="18" charset="0"/>
              </a:rPr>
              <a:t>– President Barack Obama</a:t>
            </a:r>
            <a:endParaRPr lang="en-US" altLang="en-US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>
              <a:buFont typeface="Wingdings" pitchFamily="1" charset="2"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46" y="1636712"/>
            <a:ext cx="27432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All of the highest paying jobs require a college degree.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Jobs for college graduates include better benefits, such as health insurance and retirement plans.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College graduates have half the unemployment rates of high school graduates and better job security.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There are many more jobs available for college graduates than high school graduates.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7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College is Required for a Better Job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8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College = Lower Unemployment Rate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718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51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 will be able to support your family with a larger salary.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 will pave the way for your brothers and sisters and other relatives to go to college.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bg1"/>
                </a:solidFill>
              </a:rPr>
              <a:t>You will be able to help your children with their homework and give them a better life. As a result, they will be more likely to attend college.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5946" y="6520766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Page </a:t>
            </a:r>
            <a:fld id="{AFAA6FBB-07FA-41C3-92B1-4AE219D0C1B1}" type="slidenum">
              <a:rPr lang="en-US" sz="800" i="1" smtClean="0">
                <a:solidFill>
                  <a:schemeClr val="bg1"/>
                </a:solidFill>
              </a:rPr>
              <a:t>9</a:t>
            </a:fld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457200" y="3810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chemeClr val="bg1"/>
                </a:solidFill>
              </a:rPr>
              <a:t>College Helps You Help Your Family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435" y="6477000"/>
            <a:ext cx="9701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www.fastweb.com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741" y="650852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College </a:t>
            </a:r>
            <a:r>
              <a:rPr lang="en-US" sz="800" i="1" dirty="0" smtClean="0">
                <a:solidFill>
                  <a:schemeClr val="bg1"/>
                </a:solidFill>
              </a:rPr>
              <a:t>Facts – </a:t>
            </a:r>
            <a:r>
              <a:rPr lang="en-US" sz="800" i="1" dirty="0" smtClean="0">
                <a:solidFill>
                  <a:schemeClr val="bg1"/>
                </a:solidFill>
              </a:rPr>
              <a:t>Student Presentation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1890</Words>
  <Application>Microsoft Office PowerPoint</Application>
  <PresentationFormat>On-screen Show (4:3)</PresentationFormat>
  <Paragraphs>246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Important College Facts for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Monster Worldwide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is Power</dc:title>
  <dc:creator>Testuser</dc:creator>
  <cp:lastModifiedBy>Testuser</cp:lastModifiedBy>
  <cp:revision>18</cp:revision>
  <cp:lastPrinted>2014-10-29T20:19:07Z</cp:lastPrinted>
  <dcterms:created xsi:type="dcterms:W3CDTF">2014-10-29T19:00:25Z</dcterms:created>
  <dcterms:modified xsi:type="dcterms:W3CDTF">2014-10-29T21:03:56Z</dcterms:modified>
</cp:coreProperties>
</file>